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3" r:id="rId5"/>
    <p:sldId id="277" r:id="rId6"/>
    <p:sldId id="274" r:id="rId7"/>
    <p:sldId id="275" r:id="rId8"/>
    <p:sldId id="278" r:id="rId9"/>
    <p:sldId id="279" r:id="rId10"/>
    <p:sldId id="280" r:id="rId11"/>
    <p:sldId id="281" r:id="rId12"/>
    <p:sldId id="283" r:id="rId13"/>
    <p:sldId id="286" r:id="rId14"/>
    <p:sldId id="284" r:id="rId15"/>
    <p:sldId id="287" r:id="rId16"/>
    <p:sldId id="288" r:id="rId17"/>
    <p:sldId id="289" r:id="rId18"/>
    <p:sldId id="290" r:id="rId19"/>
    <p:sldId id="291" r:id="rId2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-128" y="-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-4680" y="0"/>
            <a:ext cx="1471680" cy="685764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393360" y="2007360"/>
            <a:ext cx="69307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18191B"/>
                </a:solidFill>
                <a:latin typeface="Calibri"/>
              </a:rPr>
              <a:t>Presentation Title</a:t>
            </a:r>
            <a:endParaRPr lang="en-US" sz="40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0520" y="4015080"/>
            <a:ext cx="1234440" cy="2584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ALS-U Experimental Systems Advisory Committee Meeting | December 3-4, 2019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393360" y="3804120"/>
            <a:ext cx="259308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Presenter Name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393360" y="4257720"/>
            <a:ext cx="11365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Job Title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93360" y="4617000"/>
            <a:ext cx="299880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Affiliation / Group Name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393360" y="5915520"/>
            <a:ext cx="6253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18191B"/>
                </a:solidFill>
                <a:latin typeface="Calibri"/>
              </a:rPr>
              <a:t>Date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-4680" y="248760"/>
            <a:ext cx="1464840" cy="2521800"/>
            <a:chOff x="-4680" y="248760"/>
            <a:chExt cx="1464840" cy="2521800"/>
          </a:xfrm>
        </p:grpSpPr>
        <p:pic>
          <p:nvPicPr>
            <p:cNvPr id="8" name="Picture 10"/>
            <p:cNvPicPr/>
            <p:nvPr/>
          </p:nvPicPr>
          <p:blipFill>
            <a:blip r:embed="rId15"/>
            <a:srcRect r="7546" b="-21356"/>
            <a:stretch/>
          </p:blipFill>
          <p:spPr>
            <a:xfrm>
              <a:off x="139680" y="248760"/>
              <a:ext cx="1176120" cy="49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1"/>
            <p:cNvPicPr/>
            <p:nvPr/>
          </p:nvPicPr>
          <p:blipFill>
            <a:blip r:embed="rId16"/>
            <a:stretch/>
          </p:blipFill>
          <p:spPr>
            <a:xfrm>
              <a:off x="-4680" y="1645920"/>
              <a:ext cx="1464840" cy="112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2"/>
            <p:cNvPicPr/>
            <p:nvPr/>
          </p:nvPicPr>
          <p:blipFill>
            <a:blip r:embed="rId17"/>
            <a:stretch/>
          </p:blipFill>
          <p:spPr>
            <a:xfrm>
              <a:off x="270720" y="950040"/>
              <a:ext cx="914040" cy="69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10592280" y="6230880"/>
            <a:ext cx="1280520" cy="40690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18191B"/>
                </a:solidFill>
                <a:latin typeface="Calibri"/>
              </a:rPr>
              <a:t>Talk #/code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/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313335"/>
                </a:solidFill>
                <a:latin typeface="Calibri"/>
              </a:rPr>
              <a:t>Edit Master text styles</a:t>
            </a:r>
          </a:p>
          <a:p>
            <a:pPr marL="685800" lvl="1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3200" b="0" strike="noStrike" spc="-1">
                <a:solidFill>
                  <a:srgbClr val="313335"/>
                </a:solidFill>
                <a:latin typeface="Calibri"/>
              </a:rPr>
              <a:t>Second level</a:t>
            </a:r>
          </a:p>
          <a:p>
            <a:pPr marL="1143000" lvl="2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800" b="0" strike="noStrike" spc="-1">
                <a:solidFill>
                  <a:srgbClr val="313335"/>
                </a:solidFill>
                <a:latin typeface="Calibri"/>
              </a:rPr>
              <a:t>Third level</a:t>
            </a:r>
          </a:p>
          <a:p>
            <a:pPr marL="1600200" lvl="3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400" b="0" strike="noStrike" spc="-1">
                <a:solidFill>
                  <a:srgbClr val="313335"/>
                </a:solidFill>
                <a:latin typeface="Calibri"/>
              </a:rPr>
              <a:t>Fourth level</a:t>
            </a:r>
          </a:p>
          <a:p>
            <a:pPr marL="2057400" lvl="4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000" b="0" strike="noStrike" spc="-1">
                <a:solidFill>
                  <a:srgbClr val="313335"/>
                </a:solidFill>
                <a:latin typeface="Calibri"/>
              </a:rPr>
              <a:t>Fifth level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6BA6"/>
                </a:solidFill>
                <a:latin typeface="Calibri"/>
              </a:rPr>
              <a:t>Insert slide title in sentence case</a:t>
            </a:r>
            <a:endParaRPr lang="en-US" sz="44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/>
          </p:nvPr>
        </p:nvSpPr>
        <p:spPr>
          <a:xfrm>
            <a:off x="11693880" y="6442200"/>
            <a:ext cx="536040" cy="369000"/>
          </a:xfrm>
          <a:prstGeom prst="rect">
            <a:avLst/>
          </a:prstGeom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5DB3542A-D8C0-4006-8B66-5AB1A2CEB766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/>
          </p:nvPr>
        </p:nvSpPr>
        <p:spPr>
          <a:xfrm>
            <a:off x="7636320" y="4530960"/>
            <a:ext cx="4076280" cy="41605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6BA6"/>
                </a:solidFill>
                <a:latin typeface="Calibri"/>
              </a:rPr>
              <a:t>ALS-U Experimental Systems Advisory Committee Meeting | December 3-4, 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2" name="Line 5"/>
          <p:cNvSpPr/>
          <p:nvPr/>
        </p:nvSpPr>
        <p:spPr>
          <a:xfrm>
            <a:off x="11750760" y="6427080"/>
            <a:ext cx="360" cy="429840"/>
          </a:xfrm>
          <a:prstGeom prst="line">
            <a:avLst/>
          </a:prstGeom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" name="Group 6"/>
          <p:cNvGrpSpPr/>
          <p:nvPr/>
        </p:nvGrpSpPr>
        <p:grpSpPr>
          <a:xfrm>
            <a:off x="146520" y="6427440"/>
            <a:ext cx="3096360" cy="429840"/>
            <a:chOff x="146520" y="6427440"/>
            <a:chExt cx="3096360" cy="429840"/>
          </a:xfrm>
        </p:grpSpPr>
        <p:sp>
          <p:nvSpPr>
            <p:cNvPr id="54" name="Line 7"/>
            <p:cNvSpPr/>
            <p:nvPr/>
          </p:nvSpPr>
          <p:spPr>
            <a:xfrm>
              <a:off x="2112840" y="6427440"/>
              <a:ext cx="360" cy="429840"/>
            </a:xfrm>
            <a:prstGeom prst="line">
              <a:avLst/>
            </a:prstGeom>
            <a:ln w="1908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5" name="Picture 17"/>
            <p:cNvPicPr/>
            <p:nvPr/>
          </p:nvPicPr>
          <p:blipFill>
            <a:blip r:embed="rId15"/>
            <a:stretch/>
          </p:blipFill>
          <p:spPr>
            <a:xfrm>
              <a:off x="2257560" y="6438960"/>
              <a:ext cx="985320" cy="30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8"/>
            <p:cNvPicPr/>
            <p:nvPr/>
          </p:nvPicPr>
          <p:blipFill>
            <a:blip r:embed="rId16"/>
            <a:stretch/>
          </p:blipFill>
          <p:spPr>
            <a:xfrm>
              <a:off x="146520" y="6438960"/>
              <a:ext cx="1841760" cy="30132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i.org/10.1117/12.2955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aps.anl.gov/Science/Scientific-Software/OASY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:/tinyurl.com/r5fq6pe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393360" y="2007360"/>
            <a:ext cx="693072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 dirty="0" smtClean="0">
                <a:solidFill>
                  <a:srgbClr val="18191B"/>
                </a:solidFill>
                <a:latin typeface="Calibri"/>
              </a:rPr>
              <a:t>XOPPY</a:t>
            </a:r>
            <a:endParaRPr lang="en-US" sz="40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393360" y="3804120"/>
            <a:ext cx="3723480" cy="522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Manuel Sanchez del Rio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3393360" y="4617000"/>
            <a:ext cx="5426280" cy="4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 dirty="0" err="1" smtClean="0">
                <a:solidFill>
                  <a:srgbClr val="18191B"/>
                </a:solidFill>
                <a:latin typeface="Calibri"/>
              </a:rPr>
              <a:t>srio@lbl.gov</a:t>
            </a:r>
            <a:endParaRPr lang="en-US" sz="2200" b="0" strike="noStrike" spc="-1" dirty="0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3232080" y="5915520"/>
            <a:ext cx="2022840" cy="369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December </a:t>
            </a:r>
            <a:r>
              <a:rPr lang="en-US" sz="1800" b="0" strike="noStrike" spc="-1" dirty="0" smtClean="0">
                <a:solidFill>
                  <a:srgbClr val="18191B"/>
                </a:solidFill>
                <a:latin typeface="Calibri"/>
              </a:rPr>
              <a:t>11, </a:t>
            </a: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2019</a:t>
            </a:r>
            <a:endParaRPr lang="en-US" sz="1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" y="977114"/>
            <a:ext cx="4904293" cy="3154186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623" y="3921624"/>
            <a:ext cx="749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 rot="21058352">
            <a:off x="7581080" y="3203190"/>
            <a:ext cx="470587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7952852" y="1948968"/>
            <a:ext cx="377829" cy="3154270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8448693" y="3387903"/>
            <a:ext cx="2304256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18902" y="3335806"/>
            <a:ext cx="1007205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8606796" y="3433962"/>
            <a:ext cx="2006374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9044704" y="3485722"/>
            <a:ext cx="1058329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36949" y="2303937"/>
            <a:ext cx="408059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09556" y="1844905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81" y="0"/>
            <a:ext cx="349876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23735" y="983866"/>
            <a:ext cx="220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</a:p>
          <a:p>
            <a:r>
              <a:rPr lang="en-US" dirty="0" smtClean="0"/>
              <a:t>2x2 mm @ 25.4,=m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2.1x2.1 @ 28m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56" y="4293238"/>
            <a:ext cx="3865406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1125507" y="4042799"/>
            <a:ext cx="840674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634301" y="2862158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Mirror:</a:t>
            </a:r>
          </a:p>
          <a:p>
            <a:r>
              <a:rPr lang="en-US" dirty="0" smtClean="0"/>
              <a:t>400mm</a:t>
            </a:r>
          </a:p>
          <a:p>
            <a:r>
              <a:rPr lang="en-US" dirty="0" smtClean="0"/>
              <a:t>2.1mm (mask)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1245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61" y="1093568"/>
            <a:ext cx="2587806" cy="21462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8" y="3566590"/>
            <a:ext cx="7614277" cy="997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36" y="1008111"/>
            <a:ext cx="2346463" cy="220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792" y="1431081"/>
            <a:ext cx="4131502" cy="30986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7080" y="672552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09887" y="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44" y="873734"/>
            <a:ext cx="3654031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38" y="3428750"/>
            <a:ext cx="3849470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6260" y="537145"/>
            <a:ext cx="268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3813" y="464998"/>
            <a:ext cx="205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(2.1 x 1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20" y="928538"/>
            <a:ext cx="371088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34" y="3541934"/>
            <a:ext cx="3542655" cy="23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1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19" y="246960"/>
            <a:ext cx="10870189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83" y="1153704"/>
            <a:ext cx="3312368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4495475" y="3929834"/>
            <a:ext cx="1205947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68531" y="2738507"/>
            <a:ext cx="3276364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07881" y="952680"/>
            <a:ext cx="41044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55753" y="943379"/>
            <a:ext cx="1152128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06713" y="2233410"/>
            <a:ext cx="144016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953" y="2067655"/>
            <a:ext cx="3600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66792" y="2067655"/>
            <a:ext cx="33385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06713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0729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05114" y="1634147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8043" y="3239279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4380" y="2369175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677289" y="4558922"/>
            <a:ext cx="1818186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4409724" y="4137009"/>
            <a:ext cx="243295" cy="1076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023" y="4152406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55869" y="4244378"/>
            <a:ext cx="1352935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5869" y="4620064"/>
            <a:ext cx="1469669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1843" y="4331804"/>
            <a:ext cx="1710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0487" y="4886090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31" y="3940056"/>
            <a:ext cx="3243520" cy="26050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2" y="1606670"/>
            <a:ext cx="68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0" y="3808920"/>
            <a:ext cx="3891647" cy="251074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499320" y="78671"/>
            <a:ext cx="11007908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6027" y="712400"/>
            <a:ext cx="2961268" cy="2567434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6959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9442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745" y="1076304"/>
            <a:ext cx="3486150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983" y="3375107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52250" y="3125123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1775" y="1162468"/>
            <a:ext cx="2633007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25732" y="1990560"/>
            <a:ext cx="4106375" cy="11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9768" y="2782648"/>
            <a:ext cx="3191276" cy="73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29788" y="3422641"/>
            <a:ext cx="2648256" cy="69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1103" y="4042800"/>
            <a:ext cx="3662976" cy="2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70032" y="-57136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5291" y="558722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35011" y="1825827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55191" y="630730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11275" y="594726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43223" y="594726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55191" y="918762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15131" y="11347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95151" y="11347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5591" y="414706"/>
            <a:ext cx="2111978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742420" y="5500868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31" y="3249618"/>
            <a:ext cx="1026875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347" y="3249618"/>
            <a:ext cx="1026875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783" y="3187014"/>
            <a:ext cx="1152916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3294" y="35283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5131" y="4447154"/>
            <a:ext cx="1162844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9347" y="4483158"/>
            <a:ext cx="1162844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7539" y="4375146"/>
            <a:ext cx="1727683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5271" y="3429638"/>
            <a:ext cx="4572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571115" y="2286914"/>
            <a:ext cx="7717347" cy="842821"/>
            <a:chOff x="1403648" y="4005064"/>
            <a:chExt cx="7717347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1275" y="4627174"/>
            <a:ext cx="4572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29496" y="46991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5491" y="24669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55491" y="347504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991495" y="451916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88" y="1444817"/>
            <a:ext cx="7727593" cy="42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7" y="1178062"/>
            <a:ext cx="8549324" cy="4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14622" y="1092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Multiple Bragg Diffraction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06" y="612068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75" y="3197391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898" y="3456384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09689" y="3154550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21" y="3884329"/>
            <a:ext cx="2211666" cy="1730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3713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Outline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499320" y="1301760"/>
            <a:ext cx="11196720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History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Tutorial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Exercises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Sources: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Examples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45227" y="216361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History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78778" y="455477"/>
            <a:ext cx="1016918" cy="474165"/>
            <a:chOff x="647564" y="1346765"/>
            <a:chExt cx="792088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62396" y="994507"/>
            <a:ext cx="55044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X-ray </a:t>
            </a:r>
            <a:r>
              <a:rPr lang="en-US" sz="1400" b="1" dirty="0" err="1" smtClean="0"/>
              <a:t>OPtics</a:t>
            </a:r>
            <a:r>
              <a:rPr lang="en-US" sz="1400" b="1" dirty="0" smtClean="0"/>
              <a:t> utilities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1997 – Manuel Sanchez del Rio &amp; Roger J. </a:t>
            </a:r>
            <a:r>
              <a:rPr lang="en-US" sz="1400" dirty="0" err="1" smtClean="0"/>
              <a:t>Dejus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719910" y="3458782"/>
            <a:ext cx="10925037" cy="1275198"/>
          </a:xfrm>
          <a:prstGeom prst="roundRect">
            <a:avLst/>
          </a:prstGeom>
          <a:noFill/>
          <a:ln>
            <a:solidFill>
              <a:srgbClr val="132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6383" y="3717478"/>
            <a:ext cx="1052551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400" dirty="0" smtClean="0">
                <a:solidFill>
                  <a:srgbClr val="132577"/>
                </a:solidFill>
              </a:rPr>
              <a:t>This code is a graphical user interface that performs calculations of radiation characteristics of X-ray sources and their interaction with matter, such as: insertion devices (undulator or wiggler) spectra and angular distributions, mirror and multilayer </a:t>
            </a:r>
            <a:r>
              <a:rPr lang="en-GB" sz="1400" dirty="0" err="1" smtClean="0">
                <a:solidFill>
                  <a:srgbClr val="132577"/>
                </a:solidFill>
              </a:rPr>
              <a:t>reflectivities</a:t>
            </a:r>
            <a:r>
              <a:rPr lang="en-GB" sz="1400" dirty="0" smtClean="0">
                <a:solidFill>
                  <a:srgbClr val="132577"/>
                </a:solidFill>
              </a:rPr>
              <a:t>, and crystal diffraction profiles  [1]. </a:t>
            </a:r>
            <a:endParaRPr lang="en-US" sz="1400" dirty="0">
              <a:solidFill>
                <a:srgbClr val="132577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4706" y="5645634"/>
            <a:ext cx="1142781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 smtClean="0"/>
              <a:t>[1] </a:t>
            </a:r>
            <a:r>
              <a:rPr lang="en-GB" sz="900" dirty="0"/>
              <a:t>Manuel Sanchez del Rio and Roger J. </a:t>
            </a:r>
            <a:r>
              <a:rPr lang="en-GB" sz="900" dirty="0" err="1" smtClean="0"/>
              <a:t>Dejus</a:t>
            </a:r>
            <a:r>
              <a:rPr lang="en-GB" sz="900" dirty="0" smtClean="0"/>
              <a:t> "XOP</a:t>
            </a:r>
            <a:r>
              <a:rPr lang="en-GB" sz="900" dirty="0"/>
              <a:t>: a multiplatform graphical user interface for synchrotron radiation spectral and optics calculations", Proc. SPIE 3152, Materials, Manufacturing, and Measurement for Synchrotron Radiation Mirrors, (1 November 1997); </a:t>
            </a:r>
            <a:r>
              <a:rPr lang="en-GB" sz="900" u="sng" dirty="0">
                <a:hlinkClick r:id="rId2"/>
              </a:rPr>
              <a:t>https://</a:t>
            </a:r>
            <a:r>
              <a:rPr lang="en-GB" sz="900" u="sng" dirty="0" smtClean="0">
                <a:hlinkClick r:id="rId2"/>
              </a:rPr>
              <a:t>doi.org/10.1117/12.295554</a:t>
            </a:r>
            <a:r>
              <a:rPr lang="en-GB" sz="900" dirty="0" smtClean="0"/>
              <a:t>.</a:t>
            </a:r>
            <a:endParaRPr lang="en-GB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7" y="1800895"/>
            <a:ext cx="2181981" cy="154750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23674" y="4883440"/>
            <a:ext cx="1479154" cy="850686"/>
            <a:chOff x="647564" y="1346765"/>
            <a:chExt cx="79208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38347" y="4925372"/>
            <a:ext cx="1016918" cy="474165"/>
            <a:chOff x="647564" y="1346765"/>
            <a:chExt cx="792088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31453" y="4826999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5705" y="4838818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0" y="4771650"/>
            <a:ext cx="880779" cy="8442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85" y="4377630"/>
            <a:ext cx="2063151" cy="12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XOPPY in OASYS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5269341"/>
            <a:ext cx="1120010" cy="560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6" y="2373334"/>
            <a:ext cx="2802731" cy="1681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7468" y="2187469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7703"/>
                </a:solidFill>
              </a:rPr>
              <a:t>OASYS</a:t>
            </a:r>
            <a:r>
              <a:rPr lang="en-US" dirty="0" smtClean="0">
                <a:solidFill>
                  <a:srgbClr val="002060"/>
                </a:solidFill>
              </a:rPr>
              <a:t> = </a:t>
            </a:r>
            <a:r>
              <a:rPr lang="en-US" dirty="0" err="1" smtClean="0">
                <a:solidFill>
                  <a:srgbClr val="ED7703"/>
                </a:solidFill>
              </a:rPr>
              <a:t>O</a:t>
            </a:r>
            <a:r>
              <a:rPr lang="en-US" dirty="0" err="1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ED7703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nge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ED7703"/>
                </a:solidFill>
              </a:rPr>
              <a:t>SY</a:t>
            </a:r>
            <a:r>
              <a:rPr lang="en-US" dirty="0" err="1" smtClean="0">
                <a:solidFill>
                  <a:srgbClr val="002060"/>
                </a:solidFill>
              </a:rPr>
              <a:t>ncrotron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ED7703"/>
                </a:solidFill>
              </a:rPr>
              <a:t>S</a:t>
            </a:r>
            <a:r>
              <a:rPr lang="en-US" dirty="0" smtClean="0">
                <a:solidFill>
                  <a:srgbClr val="002060"/>
                </a:solidFill>
              </a:rPr>
              <a:t>uite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980" y="3868765"/>
            <a:ext cx="4786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7030A0"/>
                </a:solidFill>
              </a:rPr>
              <a:t>Luca </a:t>
            </a:r>
            <a:r>
              <a:rPr lang="en-GB" sz="1400" dirty="0" err="1">
                <a:solidFill>
                  <a:srgbClr val="7030A0"/>
                </a:solidFill>
              </a:rPr>
              <a:t>Rebuffi</a:t>
            </a:r>
            <a:r>
              <a:rPr lang="en-GB" sz="1400" dirty="0">
                <a:solidFill>
                  <a:srgbClr val="7030A0"/>
                </a:solidFill>
              </a:rPr>
              <a:t> (ANL) </a:t>
            </a:r>
            <a:r>
              <a:rPr lang="en-GB" sz="1400" dirty="0" smtClean="0">
                <a:solidFill>
                  <a:srgbClr val="7030A0"/>
                </a:solidFill>
              </a:rPr>
              <a:t>&amp; Manuel Sánchez del R</a:t>
            </a:r>
            <a:r>
              <a:rPr lang="es-MX" sz="1400" dirty="0" smtClean="0">
                <a:solidFill>
                  <a:srgbClr val="7030A0"/>
                </a:solidFill>
              </a:rPr>
              <a:t>í</a:t>
            </a:r>
            <a:r>
              <a:rPr lang="en-GB" sz="1400" dirty="0" smtClean="0">
                <a:solidFill>
                  <a:srgbClr val="7030A0"/>
                </a:solidFill>
              </a:rPr>
              <a:t>o </a:t>
            </a:r>
            <a:r>
              <a:rPr lang="en-GB" sz="1400" dirty="0">
                <a:solidFill>
                  <a:srgbClr val="7030A0"/>
                </a:solidFill>
              </a:rPr>
              <a:t>(ESRF</a:t>
            </a:r>
            <a:r>
              <a:rPr lang="en-GB" sz="1400" dirty="0" smtClean="0">
                <a:solidFill>
                  <a:srgbClr val="7030A0"/>
                </a:solidFill>
              </a:rPr>
              <a:t>) [1].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16439" y="937605"/>
            <a:ext cx="792088" cy="369332"/>
            <a:chOff x="647564" y="1346765"/>
            <a:chExt cx="79208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58763" y="2043406"/>
            <a:ext cx="1646921" cy="369332"/>
            <a:chOff x="618659" y="1346765"/>
            <a:chExt cx="842610" cy="382800"/>
          </a:xfrm>
        </p:grpSpPr>
        <p:sp>
          <p:nvSpPr>
            <p:cNvPr id="14" name="TextBox 13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86911" y="1201438"/>
            <a:ext cx="1152128" cy="662608"/>
            <a:chOff x="647564" y="1346765"/>
            <a:chExt cx="792088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04175" y="5857838"/>
            <a:ext cx="89012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u="sng" dirty="0" smtClean="0"/>
              <a:t>[</a:t>
            </a:r>
            <a:r>
              <a:rPr lang="en-GB" sz="900" dirty="0" smtClean="0"/>
              <a:t>1] </a:t>
            </a:r>
            <a:r>
              <a:rPr lang="en-GB" sz="900" dirty="0"/>
              <a:t>L. </a:t>
            </a:r>
            <a:r>
              <a:rPr lang="en-GB" sz="900" dirty="0" err="1"/>
              <a:t>Rebuffi</a:t>
            </a:r>
            <a:r>
              <a:rPr lang="en-GB" sz="900" dirty="0"/>
              <a:t>, M. Sanchez del Rio, "OASYS (</a:t>
            </a:r>
            <a:r>
              <a:rPr lang="en-GB" sz="900" dirty="0" err="1"/>
              <a:t>OrAnge</a:t>
            </a:r>
            <a:r>
              <a:rPr lang="en-GB" sz="900" dirty="0"/>
              <a:t> </a:t>
            </a:r>
            <a:r>
              <a:rPr lang="en-GB" sz="900" dirty="0" err="1"/>
              <a:t>SYnchrotron</a:t>
            </a:r>
            <a:r>
              <a:rPr lang="en-GB" sz="900" dirty="0"/>
              <a:t> Suite): an open-source graphical environment for x-ray virtual </a:t>
            </a:r>
            <a:r>
              <a:rPr lang="en-GB" sz="900" dirty="0" smtClean="0"/>
              <a:t>experiments</a:t>
            </a:r>
            <a:r>
              <a:rPr lang="en-GB" sz="900" dirty="0"/>
              <a:t>”, Proc. SPIE 10388, 103880S (2017)​​​​​. DOI: </a:t>
            </a:r>
            <a:r>
              <a:rPr lang="en-GB" sz="900" dirty="0" smtClean="0"/>
              <a:t>10.1117/12.2274263.</a:t>
            </a:r>
            <a:endParaRPr lang="en-GB" sz="900" u="sng" dirty="0"/>
          </a:p>
        </p:txBody>
      </p:sp>
      <p:cxnSp>
        <p:nvCxnSpPr>
          <p:cNvPr id="20" name="Straight Arrow Connector 19"/>
          <p:cNvCxnSpPr>
            <a:stCxn id="12" idx="2"/>
          </p:cNvCxnSpPr>
          <p:nvPr/>
        </p:nvCxnSpPr>
        <p:spPr>
          <a:xfrm>
            <a:off x="4612483" y="1306937"/>
            <a:ext cx="392791" cy="1230620"/>
          </a:xfrm>
          <a:prstGeom prst="straightConnector1">
            <a:avLst/>
          </a:prstGeom>
          <a:ln w="57150">
            <a:solidFill>
              <a:srgbClr val="BEC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19600" y="1589507"/>
            <a:ext cx="796171" cy="1117909"/>
          </a:xfrm>
          <a:prstGeom prst="straightConnector1">
            <a:avLst/>
          </a:prstGeom>
          <a:ln w="57150">
            <a:solidFill>
              <a:srgbClr val="FDD4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44388" y="3856164"/>
            <a:ext cx="1522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Orange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01521" y="2395438"/>
            <a:ext cx="1109201" cy="612704"/>
          </a:xfrm>
          <a:prstGeom prst="straightConnector1">
            <a:avLst/>
          </a:prstGeom>
          <a:ln w="57150">
            <a:solidFill>
              <a:srgbClr val="BCD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930437" y="2965494"/>
            <a:ext cx="1152262" cy="379372"/>
            <a:chOff x="357411" y="3250266"/>
            <a:chExt cx="1152262" cy="379372"/>
          </a:xfrm>
        </p:grpSpPr>
        <p:sp>
          <p:nvSpPr>
            <p:cNvPr id="25" name="TextBox 24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SYNED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D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3039693" y="3161925"/>
            <a:ext cx="1017418" cy="196430"/>
          </a:xfrm>
          <a:prstGeom prst="straightConnector1">
            <a:avLst/>
          </a:prstGeom>
          <a:ln w="57150">
            <a:solidFill>
              <a:srgbClr val="DFC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82927" y="4260824"/>
            <a:ext cx="1242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COMSYL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6924" y="4262549"/>
            <a:ext cx="1278420" cy="365883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D5FB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25344" y="3937073"/>
            <a:ext cx="1051108" cy="508418"/>
          </a:xfrm>
          <a:prstGeom prst="straightConnector1">
            <a:avLst/>
          </a:prstGeom>
          <a:ln w="57150">
            <a:solidFill>
              <a:srgbClr val="D5FB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814440" y="3019850"/>
            <a:ext cx="244318" cy="709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32406" y="4153213"/>
            <a:ext cx="4318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 </a:t>
            </a:r>
            <a:r>
              <a:rPr lang="en-GB" sz="1200" dirty="0">
                <a:hlinkClick r:id="rId4"/>
              </a:rPr>
              <a:t>https://www.aps.anl.gov/Science/Scientific-Software/OASYS</a:t>
            </a:r>
            <a:endParaRPr lang="fr-FR" sz="1200" u="sng" dirty="0" smtClean="0"/>
          </a:p>
          <a:p>
            <a:pPr algn="ctr"/>
            <a:endParaRPr lang="fr-FR" sz="1200" u="sng" dirty="0"/>
          </a:p>
          <a:p>
            <a:pPr algn="ctr"/>
            <a:r>
              <a:rPr lang="fr-FR" sz="1200" u="sng" dirty="0" smtClean="0"/>
              <a:t>https</a:t>
            </a:r>
            <a:r>
              <a:rPr lang="fr-FR" sz="1200" u="sng" dirty="0"/>
              <a:t>://github.com/oasys-kit</a:t>
            </a:r>
            <a:endParaRPr lang="en-GB" sz="1200" u="sng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95" y="5288610"/>
            <a:ext cx="587914" cy="563499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5" idx="0"/>
          </p:cNvCxnSpPr>
          <p:nvPr/>
        </p:nvCxnSpPr>
        <p:spPr>
          <a:xfrm flipV="1">
            <a:off x="4810169" y="4226298"/>
            <a:ext cx="15691" cy="766253"/>
          </a:xfrm>
          <a:prstGeom prst="straightConnector1">
            <a:avLst/>
          </a:prstGeom>
          <a:ln w="57150">
            <a:solidFill>
              <a:srgbClr val="F9A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45972" y="4992551"/>
            <a:ext cx="11283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9A549"/>
                </a:solidFill>
              </a:rPr>
              <a:t>Utilities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57163" y="3493599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https://github.com/oasys-kit/syned</a:t>
            </a:r>
            <a:endParaRPr lang="en-GB" sz="1200" u="sng" dirty="0"/>
          </a:p>
        </p:txBody>
      </p:sp>
      <p:grpSp>
        <p:nvGrpSpPr>
          <p:cNvPr id="37" name="Group 36"/>
          <p:cNvGrpSpPr/>
          <p:nvPr/>
        </p:nvGrpSpPr>
        <p:grpSpPr>
          <a:xfrm>
            <a:off x="5498893" y="963060"/>
            <a:ext cx="1365505" cy="379372"/>
            <a:chOff x="357411" y="3250266"/>
            <a:chExt cx="1152262" cy="379372"/>
          </a:xfrm>
        </p:grpSpPr>
        <p:sp>
          <p:nvSpPr>
            <p:cNvPr id="38" name="TextBox 37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39" idx="2"/>
          </p:cNvCxnSpPr>
          <p:nvPr/>
        </p:nvCxnSpPr>
        <p:spPr>
          <a:xfrm flipH="1">
            <a:off x="5447928" y="1342432"/>
            <a:ext cx="708235" cy="1217109"/>
          </a:xfrm>
          <a:prstGeom prst="straightConnector1">
            <a:avLst/>
          </a:prstGeom>
          <a:ln w="57150">
            <a:solidFill>
              <a:srgbClr val="E4E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45831" y="1410044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https://github.com/oasys-kit/wofry</a:t>
            </a:r>
            <a:endParaRPr lang="en-GB" sz="1200" u="sng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74" y="2876507"/>
            <a:ext cx="874754" cy="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Package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" y="1653896"/>
            <a:ext cx="3289300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12" y="1089898"/>
            <a:ext cx="328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Applications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153022" y="1301760"/>
            <a:ext cx="11920386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Synchrotron Sources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Bending Magnets, Wigglers : 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Spectral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err="1" smtClean="0">
                <a:solidFill>
                  <a:srgbClr val="FF0000"/>
                </a:solidFill>
                <a:latin typeface="Calibri"/>
              </a:rPr>
              <a:t>Undulators</a:t>
            </a: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: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Spectral Flux, Spectral Power  W(E)  + Elements (mirrors, filters)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Power Density 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Radiation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E,x,y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+ Elements (Mirror, filters, apertures)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Several calculation engines on the same interface (US, URGENT, SRW, 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pySRU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Optical elements reflectivity (crystals, mirrors, multilayers)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Miscellaneous applications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pc="-1" dirty="0" smtClean="0">
                <a:solidFill>
                  <a:srgbClr val="006BA6"/>
                </a:solidFill>
                <a:latin typeface="Calibri"/>
              </a:rPr>
              <a:t>XOPPY 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Tutorial 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" y="1308880"/>
            <a:ext cx="4197962" cy="243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07" y="1268634"/>
            <a:ext cx="4561910" cy="2748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35" y="1260650"/>
            <a:ext cx="3986759" cy="2901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14526" y="2108321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390324" y="2138325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4364" y="333355"/>
            <a:ext cx="4413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hlinkClick r:id="rId5"/>
              </a:rPr>
              <a:t>http:/</a:t>
            </a:r>
            <a:r>
              <a:rPr lang="en-US" sz="2800" b="1" dirty="0" err="1" smtClean="0">
                <a:hlinkClick r:id="rId5"/>
              </a:rPr>
              <a:t>tinyurl.com</a:t>
            </a:r>
            <a:r>
              <a:rPr lang="en-US" sz="2800" b="1" dirty="0">
                <a:hlinkClick r:id="rId5"/>
              </a:rPr>
              <a:t>/r5fq6pe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27773" y="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Connectivity &amp; Interoperability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81" y="1164274"/>
            <a:ext cx="6696075" cy="11239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0229" y="813097"/>
            <a:ext cx="792088" cy="369332"/>
            <a:chOff x="647564" y="1346765"/>
            <a:chExt cx="79208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90615" y="793285"/>
            <a:ext cx="1646921" cy="369332"/>
            <a:chOff x="618659" y="1346765"/>
            <a:chExt cx="842610" cy="382800"/>
          </a:xfrm>
        </p:grpSpPr>
        <p:sp>
          <p:nvSpPr>
            <p:cNvPr id="11" name="TextBox 10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11797" y="795774"/>
            <a:ext cx="1152128" cy="662608"/>
            <a:chOff x="647564" y="1346765"/>
            <a:chExt cx="79208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84405" y="799608"/>
            <a:ext cx="1365505" cy="379372"/>
            <a:chOff x="357411" y="3250266"/>
            <a:chExt cx="1152262" cy="379372"/>
          </a:xfrm>
        </p:grpSpPr>
        <p:sp>
          <p:nvSpPr>
            <p:cNvPr id="17" name="TextBox 16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275893" y="166833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3429442" y="1349988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125468" y="166833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5279017" y="1349988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91792" y="166833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y 23"/>
          <p:cNvSpPr/>
          <p:nvPr/>
        </p:nvSpPr>
        <p:spPr>
          <a:xfrm>
            <a:off x="7145341" y="1349988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4876" y="2329220"/>
            <a:ext cx="54671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Hint: always keep an eye on the color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97" y="3471188"/>
            <a:ext cx="3134581" cy="244185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15330" y="2965219"/>
            <a:ext cx="1646921" cy="369332"/>
            <a:chOff x="618659" y="1346765"/>
            <a:chExt cx="842610" cy="382800"/>
          </a:xfrm>
        </p:grpSpPr>
        <p:sp>
          <p:nvSpPr>
            <p:cNvPr id="28" name="TextBox 27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93046" y="4696551"/>
            <a:ext cx="1152128" cy="662608"/>
            <a:chOff x="647564" y="1346765"/>
            <a:chExt cx="792088" cy="646331"/>
          </a:xfrm>
        </p:grpSpPr>
        <p:sp>
          <p:nvSpPr>
            <p:cNvPr id="31" name="TextBox 3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29" y="3385208"/>
            <a:ext cx="5571066" cy="199269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287361" y="3563793"/>
            <a:ext cx="1152128" cy="662608"/>
            <a:chOff x="647564" y="1346765"/>
            <a:chExt cx="79208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-21360"/>
            <a:ext cx="938916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24312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44608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1" y="681900"/>
            <a:ext cx="6285735" cy="1230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0" y="632380"/>
            <a:ext cx="4838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" y="1853989"/>
            <a:ext cx="22733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9644" y="1977461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946" y="2459141"/>
            <a:ext cx="8511677" cy="1353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63963"/>
            <a:ext cx="679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80" y="3943596"/>
            <a:ext cx="309911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610" y="3827052"/>
            <a:ext cx="2180021" cy="26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313335"/>
      </a:lt2>
      <a:accent1>
        <a:srgbClr val="E04E38"/>
      </a:accent1>
      <a:accent2>
        <a:srgbClr val="EAAA00"/>
      </a:accent2>
      <a:accent3>
        <a:srgbClr val="74AA50"/>
      </a:accent3>
      <a:accent4>
        <a:srgbClr val="00B5E2"/>
      </a:accent4>
      <a:accent5>
        <a:srgbClr val="5D4777"/>
      </a:accent5>
      <a:accent6>
        <a:srgbClr val="007681"/>
      </a:accent6>
      <a:hlink>
        <a:srgbClr val="D57800"/>
      </a:hlink>
      <a:folHlink>
        <a:srgbClr val="672D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ALS-U Template 2019 Widescreen CD-3A Director's Review</Template>
  <TotalTime>4762</TotalTime>
  <Words>939</Words>
  <Application>Microsoft Macintosh PowerPoint</Application>
  <PresentationFormat>Custom</PresentationFormat>
  <Paragraphs>145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Beamlines and Optical Systems</dc:title>
  <dc:subject/>
  <dc:creator>Elaine DiMasi</dc:creator>
  <dc:description/>
  <cp:lastModifiedBy>Manuel Sanchez del Rio</cp:lastModifiedBy>
  <cp:revision>232</cp:revision>
  <cp:lastPrinted>2019-07-18T23:09:54Z</cp:lastPrinted>
  <dcterms:created xsi:type="dcterms:W3CDTF">2019-07-13T23:46:31Z</dcterms:created>
  <dcterms:modified xsi:type="dcterms:W3CDTF">2019-12-09T21:52:50Z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